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314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35646C-01FE-4C47-BAC5-9353697BBA21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2ACBEA8-DF17-4D8A-9A64-0626B8350596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5646C-01FE-4C47-BAC5-9353697BBA21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CBEA8-DF17-4D8A-9A64-0626B835059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5646C-01FE-4C47-BAC5-9353697BBA21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CBEA8-DF17-4D8A-9A64-0626B835059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5646C-01FE-4C47-BAC5-9353697BBA21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CBEA8-DF17-4D8A-9A64-0626B8350596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5646C-01FE-4C47-BAC5-9353697BBA21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CBEA8-DF17-4D8A-9A64-0626B8350596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5646C-01FE-4C47-BAC5-9353697BBA21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CBEA8-DF17-4D8A-9A64-0626B8350596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5646C-01FE-4C47-BAC5-9353697BBA21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CBEA8-DF17-4D8A-9A64-0626B83505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5646C-01FE-4C47-BAC5-9353697BBA21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CBEA8-DF17-4D8A-9A64-0626B83505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5646C-01FE-4C47-BAC5-9353697BBA21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CBEA8-DF17-4D8A-9A64-0626B83505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5646C-01FE-4C47-BAC5-9353697BBA21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CBEA8-DF17-4D8A-9A64-0626B8350596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5646C-01FE-4C47-BAC5-9353697BBA21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CBEA8-DF17-4D8A-9A64-0626B8350596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35646C-01FE-4C47-BAC5-9353697BBA21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2ACBEA8-DF17-4D8A-9A64-0626B835059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3" y="1387737"/>
            <a:ext cx="5184576" cy="1731982"/>
          </a:xfrm>
        </p:spPr>
        <p:txBody>
          <a:bodyPr/>
          <a:lstStyle/>
          <a:p>
            <a:r>
              <a:rPr lang="ru-RU" altLang="ru-RU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Профессиональная проба</a:t>
            </a:r>
            <a:br>
              <a:rPr lang="ru-RU" altLang="ru-RU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Рассчитай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4000" b="1" dirty="0" smtClean="0">
                <a:solidFill>
                  <a:schemeClr val="tx1"/>
                </a:solidFill>
              </a:rPr>
              <a:t>Специальность: 38.02.01. Экономика и бухгалтерский 	учёт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32656"/>
            <a:ext cx="2880320" cy="18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3857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Уважаемые ребята! 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Вам необходимо внимательно ознакомиться с электронной презентацией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«Рассчитай» 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течение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минут. 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 результатам изучения презентации предлагаем Вам рассчитать остаток денежных средств на конец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дня у школьника.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Для этой цели Вам необходимо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ознакомиться с содержанием презентации. Правильно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ли Вы справились с заданием, можно узнать, сравнив Ваши ответы с эталоном ответа. 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Желаем удачи!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Инструкция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84711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124744"/>
            <a:ext cx="7780784" cy="4755976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Бухгалтерский учет необходим каждому предприятию. Ежедневно организация совершает множество хозяйственных </a:t>
            </a:r>
            <a:r>
              <a:rPr lang="ru-RU" sz="4000" b="1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операций. </a:t>
            </a:r>
            <a:r>
              <a:rPr lang="ru-RU" sz="4000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З</a:t>
            </a:r>
            <a:r>
              <a:rPr lang="ru-RU" sz="4000" b="1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адача </a:t>
            </a:r>
            <a:r>
              <a:rPr lang="ru-RU" sz="4000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бухучета </a:t>
            </a:r>
            <a:r>
              <a:rPr lang="ru-RU" sz="4000" b="1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 </a:t>
            </a:r>
            <a:r>
              <a:rPr lang="ru-RU" sz="4000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собирать, хранить и обобщать эти данные</a:t>
            </a:r>
            <a:r>
              <a:rPr lang="ru-RU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.</a:t>
            </a:r>
            <a:br>
              <a:rPr lang="ru-RU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72205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052736"/>
            <a:ext cx="7756263" cy="105425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effectLst/>
              </a:rPr>
              <a:t>В бухучете есть:</a:t>
            </a:r>
            <a:br>
              <a:rPr lang="ru-RU" b="1" dirty="0">
                <a:effectLst/>
              </a:rPr>
            </a:b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467544" y="2204864"/>
            <a:ext cx="8064500" cy="4176712"/>
          </a:xfrm>
        </p:spPr>
        <p:txBody>
          <a:bodyPr>
            <a:normAutofit fontScale="92500" lnSpcReduction="1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200" dirty="0" smtClean="0"/>
              <a:t>свой</a:t>
            </a:r>
            <a:r>
              <a:rPr lang="ru-RU" sz="4200" dirty="0"/>
              <a:t> </a:t>
            </a:r>
            <a:r>
              <a:rPr lang="ru-RU" sz="4200" b="1" dirty="0"/>
              <a:t>язык</a:t>
            </a:r>
            <a:r>
              <a:rPr lang="ru-RU" sz="4200" dirty="0"/>
              <a:t> - это </a:t>
            </a:r>
            <a:r>
              <a:rPr lang="ru-RU" sz="4200" b="1" dirty="0"/>
              <a:t>план </a:t>
            </a:r>
            <a:r>
              <a:rPr lang="ru-RU" sz="4200" b="1" dirty="0" smtClean="0"/>
              <a:t>счетов</a:t>
            </a:r>
            <a:r>
              <a:rPr lang="ru-RU" sz="4200" dirty="0"/>
              <a:t>,</a:t>
            </a:r>
            <a:endParaRPr lang="ru-RU" sz="42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200" b="1" dirty="0" smtClean="0"/>
              <a:t>бухгалтерская</a:t>
            </a:r>
            <a:r>
              <a:rPr lang="ru-RU" sz="4200" b="1" dirty="0"/>
              <a:t> </a:t>
            </a:r>
            <a:r>
              <a:rPr lang="ru-RU" sz="4200" b="1" dirty="0" smtClean="0"/>
              <a:t>терминология</a:t>
            </a:r>
            <a:r>
              <a:rPr lang="ru-RU" sz="4200" dirty="0" smtClean="0"/>
              <a:t>,</a:t>
            </a:r>
            <a:endParaRPr lang="ru-RU" sz="4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200" dirty="0" smtClean="0"/>
              <a:t>свой</a:t>
            </a:r>
            <a:r>
              <a:rPr lang="ru-RU" sz="4200" dirty="0"/>
              <a:t> </a:t>
            </a:r>
            <a:r>
              <a:rPr lang="ru-RU" sz="4200" b="1" dirty="0"/>
              <a:t>закон</a:t>
            </a:r>
            <a:r>
              <a:rPr lang="ru-RU" sz="4200" dirty="0"/>
              <a:t> - это </a:t>
            </a:r>
            <a:r>
              <a:rPr lang="ru-RU" sz="4200" b="1" dirty="0"/>
              <a:t>двойная запись</a:t>
            </a:r>
            <a:r>
              <a:rPr lang="ru-RU" sz="4200" dirty="0" smtClean="0"/>
              <a:t>,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200" dirty="0" smtClean="0"/>
              <a:t>свои</a:t>
            </a:r>
            <a:r>
              <a:rPr lang="ru-RU" sz="4200" dirty="0"/>
              <a:t> </a:t>
            </a:r>
            <a:r>
              <a:rPr lang="ru-RU" sz="4200" b="1" dirty="0"/>
              <a:t>правила</a:t>
            </a:r>
            <a:r>
              <a:rPr lang="ru-RU" sz="4200" dirty="0"/>
              <a:t>, которые </a:t>
            </a:r>
            <a:r>
              <a:rPr lang="ru-RU" sz="4200" b="1" dirty="0"/>
              <a:t>устанавливаются государством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6413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822920"/>
          </a:xfrm>
        </p:spPr>
        <p:txBody>
          <a:bodyPr/>
          <a:lstStyle/>
          <a:p>
            <a:r>
              <a:rPr lang="ru-RU" b="1" dirty="0" smtClean="0"/>
              <a:t>Актив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988840"/>
            <a:ext cx="7416824" cy="210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</a:pP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Начнем с главного понятия в бухучете, ради которого этот учет и существует: актив.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</a:pP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Имущество! Да, имущество - это активы! Бухгалтерский термин АКТИВ. Это то, чем владеет предприятие. Актив - это приход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109502"/>
              </p:ext>
            </p:extLst>
          </p:nvPr>
        </p:nvGraphicFramePr>
        <p:xfrm>
          <a:off x="539552" y="3933056"/>
          <a:ext cx="7992888" cy="1280160"/>
        </p:xfrm>
        <a:graphic>
          <a:graphicData uri="http://schemas.openxmlformats.org/drawingml/2006/table">
            <a:tbl>
              <a:tblPr/>
              <a:tblGrid>
                <a:gridCol w="4061473"/>
                <a:gridCol w="3931415"/>
              </a:tblGrid>
              <a:tr h="288032">
                <a:tc gridSpan="2"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Счёт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Актив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Поступление, приход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1560" y="5229199"/>
            <a:ext cx="8064896" cy="1826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40"/>
              </a:spcAft>
            </a:pPr>
            <a:r>
              <a:rPr lang="ru-RU" sz="2400" dirty="0" smtClean="0"/>
              <a:t>Примеры </a:t>
            </a:r>
            <a:r>
              <a:rPr lang="ru-RU" sz="2400" dirty="0"/>
              <a:t>активов — деньги, материалы, товары, оборудование, то есть всё то, что приносит в конечном итоге прибыль.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809759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Пассив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2068829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Бухгалтерский термин ПАССИВ. Пассивы — это источники, формирующие активы. Пассив – это расход.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899340"/>
              </p:ext>
            </p:extLst>
          </p:nvPr>
        </p:nvGraphicFramePr>
        <p:xfrm>
          <a:off x="755576" y="3350765"/>
          <a:ext cx="6696744" cy="13681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02856"/>
                <a:gridCol w="3293888"/>
              </a:tblGrid>
              <a:tr h="456050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Счёт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60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Пассив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60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Выбытие, расход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4684953"/>
            <a:ext cx="8136904" cy="1826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40"/>
              </a:spcAft>
            </a:pPr>
            <a:r>
              <a:rPr lang="ru-RU" sz="2400" b="1" dirty="0" smtClean="0"/>
              <a:t>Примеры пассивов — кредиты, капитал, кредиторская задолженность, то есть всё то, из чего формируются активы.</a:t>
            </a:r>
            <a:endParaRPr lang="ru-RU" sz="2400" b="1" dirty="0"/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52690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39552" y="1268760"/>
            <a:ext cx="8064896" cy="5472608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10000"/>
              </a:lnSpc>
              <a:spcAft>
                <a:spcPts val="0"/>
              </a:spcAft>
              <a:buNone/>
            </a:pPr>
            <a:r>
              <a:rPr lang="ru-RU" sz="7200" b="1" dirty="0" smtClean="0"/>
              <a:t>Задача:</a:t>
            </a:r>
            <a:endParaRPr lang="ru-RU" sz="7200" b="1" dirty="0"/>
          </a:p>
          <a:p>
            <a:pPr marL="0" indent="0">
              <a:lnSpc>
                <a:spcPct val="110000"/>
              </a:lnSpc>
              <a:spcAft>
                <a:spcPts val="0"/>
              </a:spcAft>
              <a:buNone/>
            </a:pPr>
            <a:r>
              <a:rPr lang="ru-RU" sz="7200" dirty="0"/>
              <a:t>У школьника, остаток денежных средств, с предыдущего дня -100 рублей. Мама, утром выдала сыну наличные денежные средства, на приобретение канцелярских товаров и  столовую. Папа, на дорогу и кино. Бабушка решила побаловать внука и выдала денежные средства на сладости</a:t>
            </a:r>
            <a:r>
              <a:rPr lang="ru-RU" sz="7200" dirty="0" smtClean="0"/>
              <a:t>. 200 рублей школьник потратил на краски для рисования; на 350 руб.  купил конфет и угостил ими своих одноклассников; на 180 руб.  альбом для рисования; на 250 руб. канцелярские товары. </a:t>
            </a:r>
            <a:r>
              <a:rPr lang="ru-RU" sz="7200" b="1" dirty="0"/>
              <a:t>Необходимо рассчитать остаток денежных средств на конец </a:t>
            </a:r>
            <a:r>
              <a:rPr lang="ru-RU" sz="7200" b="1" dirty="0" smtClean="0"/>
              <a:t>дня.</a:t>
            </a:r>
          </a:p>
          <a:p>
            <a:pPr marL="0" indent="0">
              <a:lnSpc>
                <a:spcPct val="110000"/>
              </a:lnSpc>
              <a:spcAft>
                <a:spcPts val="0"/>
              </a:spcAft>
              <a:buNone/>
            </a:pPr>
            <a:r>
              <a:rPr lang="ru-RU" sz="7200" dirty="0" smtClean="0"/>
              <a:t>Остаток </a:t>
            </a:r>
            <a:r>
              <a:rPr lang="ru-RU" sz="7200" dirty="0"/>
              <a:t>– 100 руб.</a:t>
            </a:r>
          </a:p>
          <a:p>
            <a:pPr marL="0">
              <a:lnSpc>
                <a:spcPct val="110000"/>
              </a:lnSpc>
              <a:spcAft>
                <a:spcPts val="0"/>
              </a:spcAft>
            </a:pPr>
            <a:r>
              <a:rPr lang="ru-RU" sz="7200" dirty="0"/>
              <a:t>Приход – 550 руб.</a:t>
            </a:r>
          </a:p>
          <a:p>
            <a:pPr marL="0">
              <a:lnSpc>
                <a:spcPct val="110000"/>
              </a:lnSpc>
              <a:spcAft>
                <a:spcPts val="0"/>
              </a:spcAft>
            </a:pPr>
            <a:r>
              <a:rPr lang="ru-RU" sz="7200" dirty="0"/>
              <a:t>Приход – 250 руб.</a:t>
            </a:r>
          </a:p>
          <a:p>
            <a:pPr marL="0">
              <a:lnSpc>
                <a:spcPct val="110000"/>
              </a:lnSpc>
              <a:spcAft>
                <a:spcPts val="0"/>
              </a:spcAft>
            </a:pPr>
            <a:r>
              <a:rPr lang="ru-RU" sz="7200" dirty="0"/>
              <a:t>Приход – 300 руб.</a:t>
            </a:r>
          </a:p>
          <a:p>
            <a:pPr marL="0">
              <a:lnSpc>
                <a:spcPct val="110000"/>
              </a:lnSpc>
              <a:spcAft>
                <a:spcPts val="0"/>
              </a:spcAft>
            </a:pPr>
            <a:r>
              <a:rPr lang="ru-RU" sz="7200" dirty="0"/>
              <a:t>Расход  – 200 руб. </a:t>
            </a:r>
          </a:p>
          <a:p>
            <a:pPr marL="0">
              <a:lnSpc>
                <a:spcPct val="110000"/>
              </a:lnSpc>
              <a:spcAft>
                <a:spcPts val="0"/>
              </a:spcAft>
            </a:pPr>
            <a:r>
              <a:rPr lang="ru-RU" sz="7200" dirty="0"/>
              <a:t>Расход  – 350 руб. </a:t>
            </a:r>
          </a:p>
          <a:p>
            <a:pPr marL="0">
              <a:lnSpc>
                <a:spcPct val="110000"/>
              </a:lnSpc>
              <a:spcAft>
                <a:spcPts val="0"/>
              </a:spcAft>
            </a:pPr>
            <a:r>
              <a:rPr lang="ru-RU" sz="7200" dirty="0"/>
              <a:t>Расход  – 180 руб. </a:t>
            </a:r>
          </a:p>
          <a:p>
            <a:pPr marL="0">
              <a:lnSpc>
                <a:spcPct val="110000"/>
              </a:lnSpc>
              <a:spcAft>
                <a:spcPts val="0"/>
              </a:spcAft>
            </a:pPr>
            <a:r>
              <a:rPr lang="ru-RU" sz="7200" dirty="0"/>
              <a:t>Расход  – 250 руб. </a:t>
            </a:r>
          </a:p>
          <a:p>
            <a:pPr marL="0">
              <a:lnSpc>
                <a:spcPct val="110000"/>
              </a:lnSpc>
            </a:pPr>
            <a:r>
              <a:rPr lang="ru-RU" sz="7200" dirty="0"/>
              <a:t>Остаток – </a:t>
            </a:r>
            <a:r>
              <a:rPr lang="ru-RU" sz="7200" dirty="0" smtClean="0"/>
              <a:t>? (см. следующий слайд)</a:t>
            </a:r>
            <a:endParaRPr lang="ru-RU" sz="7200" dirty="0"/>
          </a:p>
          <a:p>
            <a:pPr marL="0" indent="0">
              <a:lnSpc>
                <a:spcPct val="110000"/>
              </a:lnSpc>
              <a:buNone/>
            </a:pPr>
            <a:r>
              <a:rPr lang="ru-RU" sz="7200" dirty="0"/>
              <a:t> 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sz="4400" b="1" dirty="0" smtClean="0"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ru-RU" sz="4400" b="1" dirty="0" smtClean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4400" b="1" dirty="0"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ru-RU" sz="4400" b="1" dirty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4400" b="1" dirty="0" smtClean="0"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ru-RU" sz="4400" b="1" dirty="0" smtClean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4400" b="1" dirty="0"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ru-RU" sz="4400" b="1" dirty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4400" b="1" dirty="0" smtClean="0"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ru-RU" sz="4400" b="1" dirty="0" smtClean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4400" b="1" dirty="0"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ru-RU" sz="4400" b="1" dirty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4400" b="1" dirty="0" smtClean="0"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ru-RU" sz="4400" b="1" dirty="0" smtClean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4400" b="1" dirty="0"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ru-RU" sz="4400" b="1" dirty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32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effectLst/>
                <a:latin typeface="Calibri"/>
                <a:ea typeface="Calibri"/>
                <a:cs typeface="Times New Roman"/>
              </a:rPr>
            </a:br>
            <a:endParaRPr lang="ru-RU" sz="47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60648"/>
            <a:ext cx="8280920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700" b="1" dirty="0">
                <a:solidFill>
                  <a:srgbClr val="895D1D"/>
                </a:solidFill>
                <a:ea typeface="+mj-ea"/>
                <a:cs typeface="+mj-cs"/>
              </a:rPr>
              <a:t>Первые шаги  </a:t>
            </a:r>
            <a:r>
              <a:rPr lang="ru-RU" sz="4700" b="1" dirty="0" smtClean="0">
                <a:solidFill>
                  <a:srgbClr val="895D1D"/>
                </a:solidFill>
                <a:ea typeface="+mj-ea"/>
                <a:cs typeface="+mj-cs"/>
              </a:rPr>
              <a:t>бухгалтера: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573016"/>
            <a:ext cx="1800200" cy="2700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6341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2420888"/>
            <a:ext cx="7977209" cy="4204989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/>
              <a:t>Решение представит в следующем </a:t>
            </a:r>
            <a:r>
              <a:rPr lang="ru-RU" sz="4000" dirty="0" smtClean="0"/>
              <a:t>виде:</a:t>
            </a:r>
            <a:endParaRPr lang="ru-RU" sz="4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303442"/>
              </p:ext>
            </p:extLst>
          </p:nvPr>
        </p:nvGraphicFramePr>
        <p:xfrm>
          <a:off x="827584" y="2564904"/>
          <a:ext cx="7776863" cy="3953128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3951704"/>
                <a:gridCol w="3825159"/>
              </a:tblGrid>
              <a:tr h="498728">
                <a:tc gridSpan="2"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0" kern="1200" dirty="0">
                          <a:effectLst/>
                        </a:rPr>
                        <a:t>Счёт</a:t>
                      </a:r>
                      <a:endParaRPr kumimoji="0" lang="ru-RU" sz="2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0" kern="1200" dirty="0">
                          <a:effectLst/>
                        </a:rPr>
                        <a:t>Актив</a:t>
                      </a:r>
                      <a:endParaRPr kumimoji="0" lang="ru-RU" sz="2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0" kern="1200" dirty="0">
                          <a:effectLst/>
                        </a:rPr>
                        <a:t>Пассив</a:t>
                      </a:r>
                      <a:endParaRPr kumimoji="0" lang="ru-RU" sz="2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4000"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0" kern="1200" dirty="0">
                          <a:effectLst/>
                        </a:rPr>
                        <a:t>Поступление</a:t>
                      </a:r>
                      <a:endParaRPr kumimoji="0" lang="ru-RU" sz="2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0" kern="1200" dirty="0">
                          <a:effectLst/>
                        </a:rPr>
                        <a:t>Выбытие</a:t>
                      </a:r>
                      <a:endParaRPr kumimoji="0" lang="ru-RU" sz="2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8295"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0" kern="1200">
                          <a:effectLst/>
                        </a:rPr>
                        <a:t>Остаток  на начало дня-</a:t>
                      </a:r>
                      <a:endParaRPr kumimoji="0" lang="ru-RU" sz="2800" b="0" kern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0" kern="1200" dirty="0">
                          <a:effectLst/>
                        </a:rPr>
                        <a:t> </a:t>
                      </a:r>
                      <a:endParaRPr kumimoji="0" lang="ru-RU" sz="2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20800"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0" kern="1200" dirty="0">
                          <a:effectLst/>
                        </a:rPr>
                        <a:t> </a:t>
                      </a:r>
                      <a:endParaRPr kumimoji="0" lang="ru-RU" sz="2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0" kern="1200" dirty="0">
                          <a:effectLst/>
                        </a:rPr>
                        <a:t> </a:t>
                      </a:r>
                      <a:endParaRPr kumimoji="0" lang="ru-RU" sz="2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9095"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0" kern="1200">
                          <a:effectLst/>
                        </a:rPr>
                        <a:t>Оборот за день-</a:t>
                      </a:r>
                      <a:endParaRPr kumimoji="0" lang="ru-RU" sz="2800" b="0" kern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0" kern="1200" dirty="0">
                          <a:effectLst/>
                        </a:rPr>
                        <a:t>Оборот за день-</a:t>
                      </a:r>
                      <a:endParaRPr kumimoji="0" lang="ru-RU" sz="2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9250"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0" kern="1200" dirty="0">
                          <a:effectLst/>
                        </a:rPr>
                        <a:t>Остаток  на конец дня-</a:t>
                      </a:r>
                      <a:endParaRPr kumimoji="0" lang="ru-RU" sz="2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800" b="0" kern="1200" dirty="0">
                          <a:effectLst/>
                        </a:rPr>
                        <a:t> </a:t>
                      </a:r>
                      <a:endParaRPr kumimoji="0" lang="ru-RU" sz="2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3591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1363736"/>
              </p:ext>
            </p:extLst>
          </p:nvPr>
        </p:nvGraphicFramePr>
        <p:xfrm>
          <a:off x="755576" y="2060848"/>
          <a:ext cx="8064896" cy="4036695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4098063"/>
                <a:gridCol w="3966833"/>
              </a:tblGrid>
              <a:tr h="254000">
                <a:tc gridSpan="2"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kern="1200" dirty="0">
                          <a:effectLst/>
                        </a:rPr>
                        <a:t>Счёт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kern="1200" dirty="0">
                          <a:effectLst/>
                        </a:rPr>
                        <a:t>Поступление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kern="1200" dirty="0">
                          <a:effectLst/>
                        </a:rPr>
                        <a:t>Выбытие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8295"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kern="1200">
                          <a:effectLst/>
                        </a:rPr>
                        <a:t>Остаток  на начало дня-100 руб.</a:t>
                      </a:r>
                      <a:endParaRPr kumimoji="0" lang="ru-RU" sz="2400" b="1" kern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kern="1200" dirty="0">
                          <a:effectLst/>
                        </a:rPr>
                        <a:t> 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20800"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kern="1200">
                          <a:effectLst/>
                        </a:rPr>
                        <a:t>550 руб.</a:t>
                      </a:r>
                    </a:p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kern="1200">
                          <a:effectLst/>
                        </a:rPr>
                        <a:t>250 руб.</a:t>
                      </a:r>
                    </a:p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kern="1200">
                          <a:effectLst/>
                        </a:rPr>
                        <a:t>300 руб.</a:t>
                      </a:r>
                      <a:endParaRPr kumimoji="0" lang="ru-RU" sz="2400" b="1" kern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kern="1200" dirty="0">
                          <a:effectLst/>
                        </a:rPr>
                        <a:t>200 руб.</a:t>
                      </a:r>
                    </a:p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kern="1200" dirty="0">
                          <a:effectLst/>
                        </a:rPr>
                        <a:t>350 руб.</a:t>
                      </a:r>
                    </a:p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kern="1200" dirty="0">
                          <a:effectLst/>
                        </a:rPr>
                        <a:t>180 руб.</a:t>
                      </a:r>
                    </a:p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kern="1200" dirty="0">
                          <a:effectLst/>
                        </a:rPr>
                        <a:t>250 руб.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9095"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kern="1200">
                          <a:effectLst/>
                        </a:rPr>
                        <a:t>Оборот за день-1100 руб.</a:t>
                      </a:r>
                      <a:endParaRPr kumimoji="0" lang="ru-RU" sz="2400" b="1" kern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kern="1200" dirty="0">
                          <a:effectLst/>
                        </a:rPr>
                        <a:t>Оборот за день-980 руб.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9250"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kern="1200">
                          <a:effectLst/>
                        </a:rPr>
                        <a:t>Остаток  на конец дня-220 руб.</a:t>
                      </a:r>
                      <a:endParaRPr kumimoji="0" lang="ru-RU" sz="2400" b="1" kern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2400" kern="1200" dirty="0">
                          <a:effectLst/>
                        </a:rPr>
                        <a:t> 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6561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/>
              <a:t>Спасибо за участие!</a:t>
            </a:r>
            <a:br>
              <a:rPr lang="ru-RU" sz="3600" b="1" dirty="0"/>
            </a:br>
            <a:r>
              <a:rPr lang="ru-RU" sz="3600" b="1" dirty="0"/>
              <a:t>Предлагаем Вам сверить </a:t>
            </a:r>
            <a:r>
              <a:rPr lang="ru-RU" sz="3600" b="1" dirty="0" smtClean="0"/>
              <a:t>результаты </a:t>
            </a:r>
            <a:r>
              <a:rPr lang="ru-RU" sz="3600" b="1" dirty="0"/>
              <a:t>с </a:t>
            </a:r>
            <a:r>
              <a:rPr lang="ru-RU" sz="3600" b="1" dirty="0" smtClean="0"/>
              <a:t>эталоном ответа: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4268222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325438"/>
            <a:ext cx="6480845" cy="1755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Приглашаем Вас учиться в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ИО «Иркутский 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технологический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колледж» ! 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107" name="TextBox 2"/>
          <p:cNvSpPr txBox="1">
            <a:spLocks noChangeArrowheads="1"/>
          </p:cNvSpPr>
          <p:nvPr/>
        </p:nvSpPr>
        <p:spPr bwMode="auto">
          <a:xfrm>
            <a:off x="467544" y="2276475"/>
            <a:ext cx="758901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400" dirty="0"/>
              <a:t>Ждем Вас по адресу: </a:t>
            </a:r>
          </a:p>
          <a:p>
            <a:pPr algn="ctr"/>
            <a:r>
              <a:rPr lang="ru-RU" altLang="ru-RU" sz="2400" dirty="0"/>
              <a:t>г. Иркутск, ул. </a:t>
            </a:r>
            <a:r>
              <a:rPr lang="ru-RU" altLang="ru-RU" sz="2400" dirty="0" smtClean="0"/>
              <a:t>Байкальская, </a:t>
            </a:r>
            <a:r>
              <a:rPr lang="ru-RU" altLang="ru-RU" sz="2400" dirty="0"/>
              <a:t>дом </a:t>
            </a:r>
            <a:r>
              <a:rPr lang="ru-RU" altLang="ru-RU" sz="2400" dirty="0" smtClean="0"/>
              <a:t>255,</a:t>
            </a:r>
            <a:endParaRPr lang="ru-RU" altLang="ru-RU" sz="2400" dirty="0"/>
          </a:p>
          <a:p>
            <a:pPr algn="ctr"/>
            <a:r>
              <a:rPr lang="ru-RU" altLang="ru-RU" sz="2400" dirty="0"/>
              <a:t>Телефон приёмной комиссии: </a:t>
            </a:r>
            <a:r>
              <a:rPr lang="ru-RU" altLang="ru-RU" sz="2400" dirty="0" smtClean="0"/>
              <a:t>8(3952) 35-15-30</a:t>
            </a:r>
            <a:endParaRPr lang="ru-RU" altLang="ru-RU" sz="2400" dirty="0"/>
          </a:p>
        </p:txBody>
      </p:sp>
      <p:sp>
        <p:nvSpPr>
          <p:cNvPr id="47108" name="TextBox 3"/>
          <p:cNvSpPr txBox="1">
            <a:spLocks noChangeArrowheads="1"/>
          </p:cNvSpPr>
          <p:nvPr/>
        </p:nvSpPr>
        <p:spPr bwMode="auto">
          <a:xfrm>
            <a:off x="1187450" y="5210175"/>
            <a:ext cx="77771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3600" b="1"/>
              <a:t>ДО ВСТРЕЧИ В НОВОМ УЧЕБНОМ ГОДУ!</a:t>
            </a:r>
          </a:p>
        </p:txBody>
      </p:sp>
      <p:pic>
        <p:nvPicPr>
          <p:cNvPr id="47109" name="Рисунок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4" b="11633"/>
          <a:stretch>
            <a:fillRect/>
          </a:stretch>
        </p:blipFill>
        <p:spPr bwMode="auto">
          <a:xfrm>
            <a:off x="3917950" y="3632200"/>
            <a:ext cx="25336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1" y="116632"/>
            <a:ext cx="2809315" cy="18722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86033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80</TotalTime>
  <Words>415</Words>
  <Application>Microsoft Office PowerPoint</Application>
  <PresentationFormat>Экран (4:3)</PresentationFormat>
  <Paragraphs>77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Твердый переплет</vt:lpstr>
      <vt:lpstr>Профессиональная проба Рассчитай</vt:lpstr>
      <vt:lpstr>Инструкция</vt:lpstr>
      <vt:lpstr>Бухгалтерский учет необходим каждому предприятию. Ежедневно организация совершает множество хозяйственных операций. Задача бухучета  собирать, хранить и обобщать эти данные. </vt:lpstr>
      <vt:lpstr>В бухучете есть: </vt:lpstr>
      <vt:lpstr>Актив</vt:lpstr>
      <vt:lpstr>Пассив</vt:lpstr>
      <vt:lpstr>         </vt:lpstr>
      <vt:lpstr>Решение представит в следующем виде:</vt:lpstr>
      <vt:lpstr>Спасибо за участие! Предлагаем Вам сверить результаты с эталоном ответа: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Профессиональная проба Рассчитай</dc:title>
  <dc:creator>Якшина Галина</dc:creator>
  <cp:lastModifiedBy>Некто</cp:lastModifiedBy>
  <cp:revision>11</cp:revision>
  <dcterms:created xsi:type="dcterms:W3CDTF">2021-04-20T14:34:21Z</dcterms:created>
  <dcterms:modified xsi:type="dcterms:W3CDTF">2022-04-07T03:15:38Z</dcterms:modified>
</cp:coreProperties>
</file>